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7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62"/>
  </p:notesMasterIdLst>
  <p:sldIdLst>
    <p:sldId id="294" r:id="rId3"/>
    <p:sldId id="637" r:id="rId4"/>
    <p:sldId id="744" r:id="rId5"/>
    <p:sldId id="295" r:id="rId6"/>
    <p:sldId id="743" r:id="rId7"/>
    <p:sldId id="742" r:id="rId8"/>
    <p:sldId id="745" r:id="rId9"/>
    <p:sldId id="750" r:id="rId10"/>
    <p:sldId id="748" r:id="rId11"/>
    <p:sldId id="746" r:id="rId12"/>
    <p:sldId id="757" r:id="rId13"/>
    <p:sldId id="754" r:id="rId14"/>
    <p:sldId id="747" r:id="rId15"/>
    <p:sldId id="751" r:id="rId16"/>
    <p:sldId id="445" r:id="rId17"/>
    <p:sldId id="716" r:id="rId18"/>
    <p:sldId id="723" r:id="rId19"/>
    <p:sldId id="739" r:id="rId20"/>
    <p:sldId id="724" r:id="rId21"/>
    <p:sldId id="738" r:id="rId22"/>
    <p:sldId id="721" r:id="rId23"/>
    <p:sldId id="678" r:id="rId24"/>
    <p:sldId id="722" r:id="rId25"/>
    <p:sldId id="758" r:id="rId26"/>
    <p:sldId id="725" r:id="rId27"/>
    <p:sldId id="762" r:id="rId28"/>
    <p:sldId id="759" r:id="rId29"/>
    <p:sldId id="717" r:id="rId30"/>
    <p:sldId id="726" r:id="rId31"/>
    <p:sldId id="740" r:id="rId32"/>
    <p:sldId id="760" r:id="rId33"/>
    <p:sldId id="761" r:id="rId34"/>
    <p:sldId id="621" r:id="rId35"/>
    <p:sldId id="692" r:id="rId36"/>
    <p:sldId id="629" r:id="rId37"/>
    <p:sldId id="632" r:id="rId38"/>
    <p:sldId id="698" r:id="rId39"/>
    <p:sldId id="694" r:id="rId40"/>
    <p:sldId id="764" r:id="rId41"/>
    <p:sldId id="718" r:id="rId42"/>
    <p:sldId id="728" r:id="rId43"/>
    <p:sldId id="730" r:id="rId44"/>
    <p:sldId id="729" r:id="rId45"/>
    <p:sldId id="702" r:id="rId46"/>
    <p:sldId id="703" r:id="rId47"/>
    <p:sldId id="704" r:id="rId48"/>
    <p:sldId id="763" r:id="rId49"/>
    <p:sldId id="765" r:id="rId50"/>
    <p:sldId id="719" r:id="rId51"/>
    <p:sldId id="731" r:id="rId52"/>
    <p:sldId id="766" r:id="rId53"/>
    <p:sldId id="732" r:id="rId54"/>
    <p:sldId id="734" r:id="rId55"/>
    <p:sldId id="733" r:id="rId56"/>
    <p:sldId id="720" r:id="rId57"/>
    <p:sldId id="735" r:id="rId58"/>
    <p:sldId id="741" r:id="rId59"/>
    <p:sldId id="768" r:id="rId60"/>
    <p:sldId id="767" r:id="rId6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9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200"/>
    <a:srgbClr val="0432FF"/>
    <a:srgbClr val="FAFAFC"/>
    <a:srgbClr val="9437FF"/>
    <a:srgbClr val="44C404"/>
    <a:srgbClr val="0000FF"/>
    <a:srgbClr val="595959"/>
    <a:srgbClr val="82878C"/>
    <a:srgbClr val="F2F2F2"/>
    <a:srgbClr val="E4E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6111" autoAdjust="0"/>
    <p:restoredTop sz="82655" autoAdjust="0"/>
  </p:normalViewPr>
  <p:slideViewPr>
    <p:cSldViewPr snapToGrid="0">
      <p:cViewPr>
        <p:scale>
          <a:sx n="83" d="100"/>
          <a:sy n="83" d="100"/>
        </p:scale>
        <p:origin x="440" y="3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commentAuthors" Target="commentAuthors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19:26.686" idx="6">
    <p:pos x="2607" y="1144"/>
    <p:text>本当にそうか？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25:19.250" idx="7">
    <p:pos x="2705" y="1592"/>
    <p:text>背景画像を後で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40:34.789" idx="8">
    <p:pos x="1338" y="69"/>
    <p:text>後でグラフを書き直す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4:46:33.166" idx="9">
    <p:pos x="2109" y="156"/>
    <p:text>用語は妥当か？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30T15:31:49.355" idx="5">
    <p:pos x="1088" y="1328"/>
    <p:text>アイコン使う</p:text>
    <p:extLst>
      <p:ext uri="{C676402C-5697-4E1C-873F-D02D1690AC5C}">
        <p15:threadingInfo xmlns:p15="http://schemas.microsoft.com/office/powerpoint/2012/main" timeZoneBias="-5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2410A1-7241-4041-A590-68D05C86558B}" type="doc">
      <dgm:prSet loTypeId="urn:microsoft.com/office/officeart/2005/8/layout/pyramid4" loCatId="picture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kumimoji="1" lang="ja-JP" altLang="en-US"/>
        </a:p>
      </dgm:t>
    </dgm:pt>
    <dgm:pt modelId="{12ED873F-BD82-184D-9B78-F7F01B2FFE68}">
      <dgm:prSet phldrT="[テキスト]" custT="1"/>
      <dgm:spPr>
        <a:solidFill>
          <a:srgbClr val="FFC0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3ACE6096-C9C8-BC46-BF5E-F4FCBBBFF9A7}" type="par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56E4DF71-920D-5945-8874-24FC9E0C3E35}" type="sib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3E8F932C-1FB5-6E4F-88F8-66046DDD68F1}">
      <dgm:prSet phldrT="[テキスト]" custT="1"/>
      <dgm:spPr>
        <a:solidFill>
          <a:srgbClr val="0432FF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FE059242-B41A-1A4B-A875-7159E733476C}" type="par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8D3F5BBD-2CA0-8040-8137-7925DC3429F2}" type="sib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AFF09982-0F4D-494B-9D40-D6D1C78FB0B9}">
      <dgm:prSet phldrT="[テキスト]" custT="1"/>
      <dgm:spPr>
        <a:solidFill>
          <a:srgbClr val="0AC2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en-US" altLang="ja-JP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24C27D0F-CAF2-8D44-A93A-1B613B8F506F}" type="par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C36EA7F3-C237-E24F-9E06-B7AB6BBB8D33}" type="sib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A9871D5A-5660-0D43-8A13-9E9419838753}">
      <dgm:prSet phldrT="[テキスト]" custT="1"/>
      <dgm:spPr>
        <a:solidFill>
          <a:schemeClr val="tx2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EA8930AC-FDF1-7947-920B-D8BE213D0BE5}" type="par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44A3BA07-C40B-8940-944D-5A8B62BF5644}" type="sib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2C60184F-FD89-AE4A-BA84-0D63045333DE}" type="pres">
      <dgm:prSet presAssocID="{9C2410A1-7241-4041-A590-68D05C86558B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kumimoji="1" lang="ja-JP" altLang="en-US"/>
        </a:p>
      </dgm:t>
    </dgm:pt>
    <dgm:pt modelId="{C1E1C947-7703-4942-ACC9-93F1DA20FE1D}" type="pres">
      <dgm:prSet presAssocID="{9C2410A1-7241-4041-A590-68D05C86558B}" presName="triangle1" presStyleLbl="node1" presStyleIdx="0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419FEE2-1286-6148-8E6E-F32B2FD0B231}" type="pres">
      <dgm:prSet presAssocID="{9C2410A1-7241-4041-A590-68D05C86558B}" presName="triangle2" presStyleLbl="node1" presStyleIdx="1" presStyleCnt="4" custScaleX="116447" custLinFactNeighborX="-8223" custLinFactNeighborY="62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3A3451A-BDB5-4348-9291-3A6EC4EE6032}" type="pres">
      <dgm:prSet presAssocID="{9C2410A1-7241-4041-A590-68D05C86558B}" presName="triangle3" presStyleLbl="node1" presStyleIdx="2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6334819E-9DAA-DB40-A726-C6BCBE31BBFD}" type="pres">
      <dgm:prSet presAssocID="{9C2410A1-7241-4041-A590-68D05C86558B}" presName="triangle4" presStyleLbl="node1" presStyleIdx="3" presStyleCnt="4" custScaleX="116447" custLinFactNeighborX="8224" custLinFactNeighborY="1253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70E2D104-358D-204C-B302-E729FD38F248}" srcId="{9C2410A1-7241-4041-A590-68D05C86558B}" destId="{AFF09982-0F4D-494B-9D40-D6D1C78FB0B9}" srcOrd="2" destOrd="0" parTransId="{24C27D0F-CAF2-8D44-A93A-1B613B8F506F}" sibTransId="{C36EA7F3-C237-E24F-9E06-B7AB6BBB8D33}"/>
    <dgm:cxn modelId="{2A78FE2D-6779-064A-9F6C-52B3DE3AC8B0}" type="presOf" srcId="{AFF09982-0F4D-494B-9D40-D6D1C78FB0B9}" destId="{83A3451A-BDB5-4348-9291-3A6EC4EE6032}" srcOrd="0" destOrd="0" presId="urn:microsoft.com/office/officeart/2005/8/layout/pyramid4"/>
    <dgm:cxn modelId="{84B5FFD6-6AEE-8349-96A0-D3FE1A730BD2}" type="presOf" srcId="{9C2410A1-7241-4041-A590-68D05C86558B}" destId="{2C60184F-FD89-AE4A-BA84-0D63045333DE}" srcOrd="0" destOrd="0" presId="urn:microsoft.com/office/officeart/2005/8/layout/pyramid4"/>
    <dgm:cxn modelId="{7A51BF9F-07A7-354C-9F31-44CB2B6A1743}" srcId="{9C2410A1-7241-4041-A590-68D05C86558B}" destId="{12ED873F-BD82-184D-9B78-F7F01B2FFE68}" srcOrd="0" destOrd="0" parTransId="{3ACE6096-C9C8-BC46-BF5E-F4FCBBBFF9A7}" sibTransId="{56E4DF71-920D-5945-8874-24FC9E0C3E35}"/>
    <dgm:cxn modelId="{A685646C-35FD-C74A-AC5A-F74716EDE941}" type="presOf" srcId="{12ED873F-BD82-184D-9B78-F7F01B2FFE68}" destId="{C1E1C947-7703-4942-ACC9-93F1DA20FE1D}" srcOrd="0" destOrd="0" presId="urn:microsoft.com/office/officeart/2005/8/layout/pyramid4"/>
    <dgm:cxn modelId="{5AF651DA-8EAE-4040-8EA4-B9812209AF98}" type="presOf" srcId="{A9871D5A-5660-0D43-8A13-9E9419838753}" destId="{6334819E-9DAA-DB40-A726-C6BCBE31BBFD}" srcOrd="0" destOrd="0" presId="urn:microsoft.com/office/officeart/2005/8/layout/pyramid4"/>
    <dgm:cxn modelId="{2A1DA167-ED59-F947-9EBF-B0A76626A0D0}" type="presOf" srcId="{3E8F932C-1FB5-6E4F-88F8-66046DDD68F1}" destId="{8419FEE2-1286-6148-8E6E-F32B2FD0B231}" srcOrd="0" destOrd="0" presId="urn:microsoft.com/office/officeart/2005/8/layout/pyramid4"/>
    <dgm:cxn modelId="{4C35EF75-5E08-C046-BD5B-1FA86E25D471}" srcId="{9C2410A1-7241-4041-A590-68D05C86558B}" destId="{3E8F932C-1FB5-6E4F-88F8-66046DDD68F1}" srcOrd="1" destOrd="0" parTransId="{FE059242-B41A-1A4B-A875-7159E733476C}" sibTransId="{8D3F5BBD-2CA0-8040-8137-7925DC3429F2}"/>
    <dgm:cxn modelId="{C1A2158C-FF49-774E-82DA-46E2FB4F879D}" srcId="{9C2410A1-7241-4041-A590-68D05C86558B}" destId="{A9871D5A-5660-0D43-8A13-9E9419838753}" srcOrd="3" destOrd="0" parTransId="{EA8930AC-FDF1-7947-920B-D8BE213D0BE5}" sibTransId="{44A3BA07-C40B-8940-944D-5A8B62BF5644}"/>
    <dgm:cxn modelId="{C60C5732-7BE3-5D47-9E64-A176D49793C8}" type="presParOf" srcId="{2C60184F-FD89-AE4A-BA84-0D63045333DE}" destId="{C1E1C947-7703-4942-ACC9-93F1DA20FE1D}" srcOrd="0" destOrd="0" presId="urn:microsoft.com/office/officeart/2005/8/layout/pyramid4"/>
    <dgm:cxn modelId="{28AACC2B-4E94-2148-9B7E-EA5B73C54B21}" type="presParOf" srcId="{2C60184F-FD89-AE4A-BA84-0D63045333DE}" destId="{8419FEE2-1286-6148-8E6E-F32B2FD0B231}" srcOrd="1" destOrd="0" presId="urn:microsoft.com/office/officeart/2005/8/layout/pyramid4"/>
    <dgm:cxn modelId="{C896F1EB-3947-F441-BFB7-D4136DE4A535}" type="presParOf" srcId="{2C60184F-FD89-AE4A-BA84-0D63045333DE}" destId="{83A3451A-BDB5-4348-9291-3A6EC4EE6032}" srcOrd="2" destOrd="0" presId="urn:microsoft.com/office/officeart/2005/8/layout/pyramid4"/>
    <dgm:cxn modelId="{3F0CEF07-07D6-0C47-A553-C6ECF7FEAA4F}" type="presParOf" srcId="{2C60184F-FD89-AE4A-BA84-0D63045333DE}" destId="{6334819E-9DAA-DB40-A726-C6BCBE31BBFD}" srcOrd="3" destOrd="0" presId="urn:microsoft.com/office/officeart/2005/8/layout/pyramid4"/>
  </dgm:cxnLst>
  <dgm:bg/>
  <dgm:whole>
    <a:ln>
      <a:solidFill>
        <a:schemeClr val="tx1"/>
      </a:solidFill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1C947-7703-4942-ACC9-93F1DA20FE1D}">
      <dsp:nvSpPr>
        <dsp:cNvPr id="0" name=""/>
        <dsp:cNvSpPr/>
      </dsp:nvSpPr>
      <dsp:spPr>
        <a:xfrm>
          <a:off x="2503345" y="0"/>
          <a:ext cx="2880009" cy="2473235"/>
        </a:xfrm>
        <a:prstGeom prst="triangle">
          <a:avLst/>
        </a:prstGeom>
        <a:solidFill>
          <a:srgbClr val="FFC0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3223347" y="1236618"/>
        <a:ext cx="1440005" cy="1236617"/>
      </dsp:txXfrm>
    </dsp:sp>
    <dsp:sp modelId="{8419FEE2-1286-6148-8E6E-F32B2FD0B231}">
      <dsp:nvSpPr>
        <dsp:cNvPr id="0" name=""/>
        <dsp:cNvSpPr/>
      </dsp:nvSpPr>
      <dsp:spPr>
        <a:xfrm>
          <a:off x="1063353" y="2473235"/>
          <a:ext cx="2880009" cy="2473235"/>
        </a:xfrm>
        <a:prstGeom prst="triangle">
          <a:avLst/>
        </a:prstGeom>
        <a:solidFill>
          <a:srgbClr val="0432FF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1783355" y="3709853"/>
        <a:ext cx="1440005" cy="1236617"/>
      </dsp:txXfrm>
    </dsp:sp>
    <dsp:sp modelId="{83A3451A-BDB5-4348-9291-3A6EC4EE6032}">
      <dsp:nvSpPr>
        <dsp:cNvPr id="0" name=""/>
        <dsp:cNvSpPr/>
      </dsp:nvSpPr>
      <dsp:spPr>
        <a:xfrm rot="10800000">
          <a:off x="2503345" y="2473235"/>
          <a:ext cx="2880009" cy="2473235"/>
        </a:xfrm>
        <a:prstGeom prst="triangle">
          <a:avLst/>
        </a:prstGeom>
        <a:solidFill>
          <a:srgbClr val="0AC2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kern="120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 rot="10800000">
        <a:off x="3223347" y="2473235"/>
        <a:ext cx="1440005" cy="1236617"/>
      </dsp:txXfrm>
    </dsp:sp>
    <dsp:sp modelId="{6334819E-9DAA-DB40-A726-C6BCBE31BBFD}">
      <dsp:nvSpPr>
        <dsp:cNvPr id="0" name=""/>
        <dsp:cNvSpPr/>
      </dsp:nvSpPr>
      <dsp:spPr>
        <a:xfrm>
          <a:off x="3943362" y="2473235"/>
          <a:ext cx="2880009" cy="2473235"/>
        </a:xfrm>
        <a:prstGeom prst="triangle">
          <a:avLst/>
        </a:prstGeom>
        <a:solidFill>
          <a:schemeClr val="tx2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4663364" y="3709853"/>
        <a:ext cx="1440005" cy="12366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2018/4/4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DevOpsDays Tokyo 2018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」（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https://www.devopsdaystokyo.org/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）での発表資料です。</a:t>
            </a: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6794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0946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9567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8907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866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81435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9853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43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53801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45624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75977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2199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8496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45347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0052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5236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57234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40584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44786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76615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142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10494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70160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656400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668431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853459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44333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97047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76968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6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672336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255135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86826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8159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28112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07080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4729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424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390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「平成</a:t>
            </a:r>
            <a:r>
              <a:rPr kumimoji="1" lang="en-US" altLang="ja-JP" dirty="0" smtClean="0"/>
              <a:t>29</a:t>
            </a:r>
            <a:r>
              <a:rPr kumimoji="1" lang="ja-JP" altLang="en-US" smtClean="0"/>
              <a:t>年</a:t>
            </a:r>
            <a:r>
              <a:rPr kumimoji="1" lang="en-US" altLang="ja-JP" dirty="0" smtClean="0"/>
              <a:t>12</a:t>
            </a:r>
            <a:r>
              <a:rPr kumimoji="1" lang="ja-JP" altLang="en-US" smtClean="0"/>
              <a:t>月期 通期決算説明会 プレゼンテーション資料」より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116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9265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7818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2018年4月4日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2018年4月4日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comments" Target="../comments/commen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inecorp.com/en/company/mission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linecorp.com/en/company/mission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hyperlink" Target="http://agilemanifesto.org/iso/ja/principles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NULL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1.png"/><Relationship Id="rId8" Type="http://schemas.openxmlformats.org/officeDocument/2006/relationships/image" Target="../media/image2.png"/><Relationship Id="rId9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comments" Target="../comments/comment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9600" b="1" smtClean="0"/>
              <a:t>心・技・態</a:t>
            </a:r>
            <a:r>
              <a:rPr lang="en-US" altLang="ja-JP" sz="9600" b="1" dirty="0" smtClean="0"/>
              <a:t/>
            </a:r>
            <a:br>
              <a:rPr lang="en-US" altLang="ja-JP" sz="9600" b="1" dirty="0" smtClean="0"/>
            </a:br>
            <a:r>
              <a:rPr lang="en-US" altLang="ja-JP" sz="5400" b="1" dirty="0" smtClean="0"/>
              <a:t>-LINE</a:t>
            </a:r>
            <a:r>
              <a:rPr lang="ja-JP" altLang="en-US" sz="5400" b="1" smtClean="0"/>
              <a:t>にお</a:t>
            </a:r>
            <a:r>
              <a:rPr lang="ja-JP" altLang="en-US" sz="5400" b="1"/>
              <a:t>ける改善の真実</a:t>
            </a:r>
            <a:r>
              <a:rPr lang="en-US" altLang="ja-JP" sz="5400" b="1" dirty="0" smtClean="0"/>
              <a:t>-</a:t>
            </a:r>
            <a:endParaRPr kumimoji="1" lang="ja-JP" altLang="en-US" sz="4800" b="1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2018年4月4日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04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24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社員の急増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グラフを作成する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2634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現在の課題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大企業病予備軍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変換期の混乱の真っ只中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連携サービスでの障害多発（２週に１回）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関係者・開発チームの肥大化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協力会社への依存度の増大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6429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大企業病を回避し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内政を軸とした「強い会社」とする！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社員の「生産性」を高め強化する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発見的課題解決の社員・組織とする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あ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407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graphicFrame>
        <p:nvGraphicFramePr>
          <p:cNvPr id="3" name="図表 2"/>
          <p:cNvGraphicFramePr/>
          <p:nvPr>
            <p:extLst>
              <p:ext uri="{D42A27DB-BD31-4B8C-83A1-F6EECF244321}">
                <p14:modId xmlns:p14="http://schemas.microsoft.com/office/powerpoint/2010/main" val="352888979"/>
              </p:ext>
            </p:extLst>
          </p:nvPr>
        </p:nvGraphicFramePr>
        <p:xfrm>
          <a:off x="628650" y="1149027"/>
          <a:ext cx="7886700" cy="494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79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警告！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キラキラした話はありません！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泥臭い話満載です！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8872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97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こういうことをやりたいのですが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…</a:t>
            </a: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マネージャー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よし試してみましょう！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試しながら調整しましょう！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8389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en-US" altLang="ja-JP" sz="2400" dirty="0">
                <a:hlinkClick r:id="rId3"/>
              </a:rPr>
              <a:t>https://</a:t>
            </a:r>
            <a:r>
              <a:rPr lang="en-US" altLang="ja-JP" sz="2400" dirty="0" smtClean="0">
                <a:hlinkClick r:id="rId3"/>
              </a:rPr>
              <a:t>linecorp.com/ja/company/mission</a:t>
            </a:r>
            <a:endParaRPr lang="en-US" altLang="ja-JP" sz="2400" dirty="0">
              <a:hlinkClick r:id="rId3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46" y="1183120"/>
            <a:ext cx="8152108" cy="4485657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495946" y="5160935"/>
            <a:ext cx="8152108" cy="507841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6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以下を</a:t>
            </a:r>
            <a:r>
              <a:rPr lang="ja-JP" altLang="en-US" sz="6000" b="1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推進する理由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en-US" altLang="ja-JP" sz="60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</a:p>
          <a:p>
            <a:pPr marL="1789113" lvl="1" indent="-857250"/>
            <a:r>
              <a:rPr lang="en-US" altLang="ja-JP" sz="60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ja-JP" altLang="en-US" sz="60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</a:t>
            </a:r>
            <a:r>
              <a:rPr lang="ja-JP" altLang="en-US" sz="60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自動化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u="sng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ENJOY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という会社は、前例の無いこと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に無謀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に挑み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、それ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でもくじけず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に戦い続けて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生き残って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きた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会社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（中略）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私たち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の会社には、うまくいって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もいかなくて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情熱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を持って挑戦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し続ける人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・チームを奨励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する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文化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があります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https://linecorp.com/ja/company/mission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495946" y="3892299"/>
            <a:ext cx="8152108" cy="1191145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565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組織としての「心理的安全性」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活用例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83855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活用例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40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9591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動作するプロダクト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静的コード解析結果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ログ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9220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9099"/>
            <a:ext cx="8229600" cy="41148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0379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動作するプロダクト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静的コード解析結果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ログ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90413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en-US" altLang="ja-JP" sz="28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8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心理的安全性を仕組みとして「作り込む」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シンプルにみんなを喜ばせる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084881" y="2349000"/>
            <a:ext cx="2880000" cy="216000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Why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80%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800115" y="2349000"/>
            <a:ext cx="2880000" cy="2160000"/>
          </a:xfrm>
          <a:prstGeom prst="rect">
            <a:avLst/>
          </a:prstGeom>
          <a:gradFill>
            <a:gsLst>
              <a:gs pos="0">
                <a:srgbClr val="00B0F0"/>
              </a:gs>
              <a:gs pos="48000">
                <a:srgbClr val="00B0F0"/>
              </a:gs>
              <a:gs pos="100000">
                <a:srgbClr val="00B0F0"/>
              </a:gs>
            </a:gsLst>
            <a:lin ang="16200000" scaled="1"/>
          </a:gra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How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内容の比率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※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具体的事例含む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90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0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壊しても良い環境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Docker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Kubernetes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OBS</a:t>
            </a:r>
          </a:p>
        </p:txBody>
      </p:sp>
    </p:spTree>
    <p:extLst>
      <p:ext uri="{BB962C8B-B14F-4D97-AF65-F5344CB8AC3E}">
        <p14:creationId xmlns:p14="http://schemas.microsoft.com/office/powerpoint/2010/main" val="147824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壊しても良いテスト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Docker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Kubernetes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OBS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7757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根拠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プロダクトの知りたいところ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28650" y="5542517"/>
            <a:ext cx="7312343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テストケース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138" y="3025793"/>
            <a:ext cx="6727724" cy="251647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動かしても壊れない（理想）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Test Patterns</a:t>
            </a:r>
            <a:r>
              <a:rPr lang="ja-JP" altLang="en-US" sz="2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シンプルにみんなを喜ばせる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障害検知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SonarQube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で現状を可視化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資料を１箇所に集める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技術の活用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シンプルで多くの人に喜ばれるソリューションを提供する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51507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b="0" kern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b="0" ker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b="0" kern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6128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bg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6218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多くの不安を抱えている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それらを言語化できていないことが多い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→ならば言語化する！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開発者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プログラミング言語やツールには詳しいが、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それらを適切に活用するプロセスを知らない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7992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68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15721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テストスクリプトを活用し、</a:t>
                      </a:r>
                      <a: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プロダクトの課題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を発見・提示。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をデベロッパーへ共有。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5794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とデベロッパーとをつなぎ、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デベロッパーからの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急増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し、１つ１つ対応。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課題の発見・言語化で足踏み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「改善して！」と良く言われる（が、どう改善すべきかはまずノーアイデア）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役割に固執して、組織を跨がない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これは最高のチャンス！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8057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インパクトを与えられる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ソリューションリーダーが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求める人材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9655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450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ja-JP" altLang="en-US" sz="8000" b="1" smtClean="0"/>
              <a:t>前提／背景</a:t>
            </a:r>
            <a:endParaRPr kumimoji="1" lang="ja-JP" altLang="en-US" sz="8000" b="1"/>
          </a:p>
        </p:txBody>
      </p:sp>
    </p:spTree>
    <p:extLst>
      <p:ext uri="{BB962C8B-B14F-4D97-AF65-F5344CB8AC3E}">
        <p14:creationId xmlns:p14="http://schemas.microsoft.com/office/powerpoint/2010/main" val="89426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「ゆとり」を作る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考える余裕が必要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それを、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DevOps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などで作る！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やアジャイルコーチが主導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（ソリューションリーダー）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7151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Create Slack Time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51</a:t>
            </a:fld>
            <a:endParaRPr kumimoji="1" lang="ja-JP" altLang="en-US"/>
          </a:p>
        </p:txBody>
      </p:sp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21600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Many persons are reluctant</a:t>
            </a:r>
            <a:b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to improve their work</a:t>
            </a:r>
            <a:b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due to lack of slack time</a:t>
            </a:r>
          </a:p>
        </p:txBody>
      </p:sp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628046" y="3855474"/>
            <a:ext cx="7886700" cy="216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9975" indent="-56515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44C404"/>
                </a:solidFill>
              </a:rPr>
              <a:t>Create slack time</a:t>
            </a:r>
            <a:br>
              <a:rPr lang="en-US" altLang="ja-JP" sz="2800" dirty="0" smtClean="0">
                <a:solidFill>
                  <a:srgbClr val="44C404"/>
                </a:solidFill>
              </a:rPr>
            </a:br>
            <a:r>
              <a:rPr lang="en-US" altLang="ja-JP" sz="2800" dirty="0" smtClean="0">
                <a:solidFill>
                  <a:srgbClr val="44C404"/>
                </a:solidFill>
              </a:rPr>
              <a:t>with automation technique</a:t>
            </a:r>
            <a:endParaRPr lang="en-US" altLang="ja-JP" sz="2800" dirty="0">
              <a:solidFill>
                <a:srgbClr val="44C404"/>
              </a:solidFill>
            </a:endParaRPr>
          </a:p>
          <a:p>
            <a:pPr marL="1069975" indent="-56515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44C404"/>
                </a:solidFill>
              </a:rPr>
              <a:t>Provide hints for innovation</a:t>
            </a:r>
          </a:p>
        </p:txBody>
      </p:sp>
      <p:sp>
        <p:nvSpPr>
          <p:cNvPr id="8" name="下矢印 7"/>
          <p:cNvSpPr/>
          <p:nvPr/>
        </p:nvSpPr>
        <p:spPr>
          <a:xfrm>
            <a:off x="4040984" y="3290196"/>
            <a:ext cx="1080000" cy="900000"/>
          </a:xfrm>
          <a:prstGeom prst="down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084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開発者が品質を作り込む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025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QA to AQ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7589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イノベーション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3779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750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コストではなくバリューで考える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コスト重視で外注し続けると会社が劣化する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売上・利益の観点から、内製を重視する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然るべき対価をエンジニアらに支払う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2266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「３つ言わせてください」メソッド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報告の効率化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重要なことだけを言う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en-US" altLang="ja-JP" sz="2800" dirty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つは説得力のある単位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3218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89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開発にビジネスの血を通わせる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開発チーム内だけに閉じた生産性・面白さには、究極のところ価値がない。 </a:t>
            </a: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　・ビジネスと連動させることで、それらに初めて意味が生まれる。 </a:t>
            </a: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　・そこまで行くことがポイント（面白いを乗り越えた先） </a:t>
            </a: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4186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私の担当プロダクト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en-US" altLang="ja-JP" sz="6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アプリ</a:t>
            </a:r>
            <a:endParaRPr lang="en-US" altLang="ja-JP" sz="6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特にサーバーサイド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大量の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Microservices/API</a:t>
            </a:r>
          </a:p>
          <a:p>
            <a:pPr marL="534988" lvl="1" indent="-534988"/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基盤も含む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51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これまでのプロダクト開発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ハイスキルなエンジニアの技術力で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多くの課題を解決してきた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最新技術の導入（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Thrift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など）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エンジニア視点からの仕様作成関与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CI/CD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DevOps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ツールの活用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2580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売上の急増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172" y="1689100"/>
            <a:ext cx="5725656" cy="4406900"/>
          </a:xfrm>
          <a:noFill/>
          <a:ln>
            <a:solidFill>
              <a:srgbClr val="0AC200"/>
            </a:solidFill>
          </a:ln>
        </p:spPr>
      </p:pic>
    </p:spTree>
    <p:extLst>
      <p:ext uri="{BB962C8B-B14F-4D97-AF65-F5344CB8AC3E}">
        <p14:creationId xmlns:p14="http://schemas.microsoft.com/office/powerpoint/2010/main" val="135470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サービスの急増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サービス年表を作る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69327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2760</TotalTime>
  <Words>1412</Words>
  <Application>Microsoft Macintosh PowerPoint</Application>
  <PresentationFormat>画面に合わせる (4:3)</PresentationFormat>
  <Paragraphs>425</Paragraphs>
  <Slides>59</Slides>
  <Notes>56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59</vt:i4>
      </vt:variant>
    </vt:vector>
  </HeadingPairs>
  <TitlesOfParts>
    <vt:vector size="68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心・技・態 -LINEにおける改善の真実-</vt:lpstr>
      <vt:lpstr>テーマ</vt:lpstr>
      <vt:lpstr>内容の比率</vt:lpstr>
      <vt:lpstr>伊藤　宏幸（The HIRO）</vt:lpstr>
      <vt:lpstr>前提／背景</vt:lpstr>
      <vt:lpstr>私の担当プロダクト</vt:lpstr>
      <vt:lpstr>これまでのプロダクト開発</vt:lpstr>
      <vt:lpstr>1. 売上の急増</vt:lpstr>
      <vt:lpstr>2. サービスの急増</vt:lpstr>
      <vt:lpstr>3. 社員の急増</vt:lpstr>
      <vt:lpstr>現在の課題</vt:lpstr>
      <vt:lpstr>解決方針</vt:lpstr>
      <vt:lpstr>解決方針</vt:lpstr>
      <vt:lpstr>警告！</vt:lpstr>
      <vt:lpstr>アジェンダ</vt:lpstr>
      <vt:lpstr>PowerPoint プレゼンテーション</vt:lpstr>
      <vt:lpstr>プラクティス</vt:lpstr>
      <vt:lpstr>1. 失敗を許容する文化</vt:lpstr>
      <vt:lpstr>1. 失敗を許容する文化</vt:lpstr>
      <vt:lpstr>1. 失敗を許容する文化</vt:lpstr>
      <vt:lpstr>組織としての「心理的安全性」</vt:lpstr>
      <vt:lpstr>2. ビジネスの3つのKPI</vt:lpstr>
      <vt:lpstr>活用例 (1)</vt:lpstr>
      <vt:lpstr>活用例 (2)</vt:lpstr>
      <vt:lpstr>3. 成果物で会話する</vt:lpstr>
      <vt:lpstr>アジャイルの要素</vt:lpstr>
      <vt:lpstr>まとめ</vt:lpstr>
      <vt:lpstr>PowerPoint プレゼンテーション</vt:lpstr>
      <vt:lpstr>プラクティス</vt:lpstr>
      <vt:lpstr>1. 心理的安全性を「作り込む」</vt:lpstr>
      <vt:lpstr>壊しても良い環境</vt:lpstr>
      <vt:lpstr>壊しても良いテスト</vt:lpstr>
      <vt:lpstr>2. テストでシステムを学ぶ</vt:lpstr>
      <vt:lpstr>根拠</vt:lpstr>
      <vt:lpstr>1) プロダクトを動かして知る</vt:lpstr>
      <vt:lpstr>2) 動かすことは簡単</vt:lpstr>
      <vt:lpstr>3) 動かしても壊れない（理想）</vt:lpstr>
      <vt:lpstr>3. シンプルにみんなを喜ばせる</vt:lpstr>
      <vt:lpstr>まとめ</vt:lpstr>
      <vt:lpstr>PowerPoint プレゼンテーション</vt:lpstr>
      <vt:lpstr>プラクティス</vt:lpstr>
      <vt:lpstr>1. 課題発見と言語化</vt:lpstr>
      <vt:lpstr>2. インパクトを与える</vt:lpstr>
      <vt:lpstr>実施した施策 (1)</vt:lpstr>
      <vt:lpstr>実施した施策 (2)</vt:lpstr>
      <vt:lpstr>3. ソリューションリーダー</vt:lpstr>
      <vt:lpstr>3. ソリューションリーダー</vt:lpstr>
      <vt:lpstr>まとめ</vt:lpstr>
      <vt:lpstr>PowerPoint プレゼンテーション</vt:lpstr>
      <vt:lpstr>1. 「ゆとり」を作る</vt:lpstr>
      <vt:lpstr>1. Create Slack Time</vt:lpstr>
      <vt:lpstr>2. 開発者が品質を作り込む</vt:lpstr>
      <vt:lpstr>3. QA to AQ</vt:lpstr>
      <vt:lpstr>4. イノベーション</vt:lpstr>
      <vt:lpstr>PowerPoint プレゼンテーション</vt:lpstr>
      <vt:lpstr>補足1</vt:lpstr>
      <vt:lpstr>補足2</vt:lpstr>
      <vt:lpstr>ビジネスの3つのKPI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4515</cp:revision>
  <dcterms:created xsi:type="dcterms:W3CDTF">2016-11-21T06:16:44Z</dcterms:created>
  <dcterms:modified xsi:type="dcterms:W3CDTF">2018-04-04T07:52:21Z</dcterms:modified>
</cp:coreProperties>
</file>

<file path=docProps/thumbnail.jpeg>
</file>